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7" r:id="rId2"/>
    <p:sldId id="261" r:id="rId3"/>
    <p:sldId id="262" r:id="rId4"/>
    <p:sldId id="263" r:id="rId5"/>
    <p:sldId id="264" r:id="rId6"/>
    <p:sldId id="265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891" y="-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886" y="2130427"/>
            <a:ext cx="11409406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Targeting Effective Analgesia in Clinics for HIV (TEACH): a Randomized Controlled Trial (RCT) to Improve Satisfaction, Confidence, and Trust around Chronic Opioid Therapy in HIV Care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288" y="3634941"/>
            <a:ext cx="9094573" cy="760367"/>
          </a:xfrm>
        </p:spPr>
        <p:txBody>
          <a:bodyPr>
            <a:noAutofit/>
          </a:bodyPr>
          <a:lstStyle/>
          <a:p>
            <a:r>
              <a:rPr lang="en-US" sz="2000" b="1" dirty="0">
                <a:ea typeface="Calibri" panose="020F0502020204030204" pitchFamily="34" charset="0"/>
              </a:rPr>
              <a:t>C del </a:t>
            </a:r>
            <a:r>
              <a:rPr lang="en-US" sz="2000" b="1" dirty="0" smtClean="0">
                <a:ea typeface="Calibri" panose="020F0502020204030204" pitchFamily="34" charset="0"/>
              </a:rPr>
              <a:t>Rio</a:t>
            </a:r>
            <a:r>
              <a:rPr lang="en-US" sz="2000" b="1" baseline="30000" dirty="0" smtClean="0">
                <a:ea typeface="Calibri" panose="020F0502020204030204" pitchFamily="34" charset="0"/>
              </a:rPr>
              <a:t>,</a:t>
            </a:r>
            <a:r>
              <a:rPr lang="en-US" sz="2000" b="1" dirty="0" smtClean="0">
                <a:ea typeface="Calibri" panose="020F0502020204030204" pitchFamily="34" charset="0"/>
              </a:rPr>
              <a:t> J Tsui, </a:t>
            </a:r>
            <a:r>
              <a:rPr lang="en-US" sz="2000" b="1" dirty="0">
                <a:ea typeface="Calibri" panose="020F0502020204030204" pitchFamily="34" charset="0"/>
              </a:rPr>
              <a:t>D </a:t>
            </a:r>
            <a:r>
              <a:rPr lang="en-US" sz="2000" b="1" dirty="0" smtClean="0">
                <a:ea typeface="Calibri" panose="020F0502020204030204" pitchFamily="34" charset="0"/>
              </a:rPr>
              <a:t>Cheng, </a:t>
            </a:r>
            <a:r>
              <a:rPr lang="en-US" sz="2000" b="1" dirty="0">
                <a:ea typeface="Calibri" panose="020F0502020204030204" pitchFamily="34" charset="0"/>
              </a:rPr>
              <a:t>JA </a:t>
            </a:r>
            <a:r>
              <a:rPr lang="en-US" sz="2000" b="1" dirty="0" smtClean="0">
                <a:ea typeface="Calibri" panose="020F0502020204030204" pitchFamily="34" charset="0"/>
              </a:rPr>
              <a:t>Colasanti, </a:t>
            </a:r>
            <a:r>
              <a:rPr lang="en-US" sz="2000" b="1" dirty="0">
                <a:ea typeface="Calibri" panose="020F0502020204030204" pitchFamily="34" charset="0"/>
              </a:rPr>
              <a:t>J </a:t>
            </a:r>
            <a:r>
              <a:rPr lang="en-US" sz="2000" b="1" dirty="0" smtClean="0">
                <a:ea typeface="Calibri" panose="020F0502020204030204" pitchFamily="34" charset="0"/>
              </a:rPr>
              <a:t>Liebschutz, </a:t>
            </a:r>
            <a:r>
              <a:rPr lang="en-US" sz="2000" b="1" dirty="0">
                <a:ea typeface="Calibri" panose="020F0502020204030204" pitchFamily="34" charset="0"/>
              </a:rPr>
              <a:t>M </a:t>
            </a:r>
            <a:r>
              <a:rPr lang="en-US" sz="2000" b="1" dirty="0" smtClean="0">
                <a:ea typeface="Calibri" panose="020F0502020204030204" pitchFamily="34" charset="0"/>
              </a:rPr>
              <a:t>Lira, </a:t>
            </a:r>
            <a:r>
              <a:rPr lang="en-US" sz="2000" b="1" dirty="0">
                <a:ea typeface="Calibri" panose="020F0502020204030204" pitchFamily="34" charset="0"/>
              </a:rPr>
              <a:t>L </a:t>
            </a:r>
            <a:r>
              <a:rPr lang="en-US" sz="2000" b="1" dirty="0" smtClean="0">
                <a:ea typeface="Calibri" panose="020F0502020204030204" pitchFamily="34" charset="0"/>
              </a:rPr>
              <a:t>Forman</a:t>
            </a:r>
            <a:r>
              <a:rPr lang="en-US" sz="2000" b="1" baseline="30000" dirty="0">
                <a:ea typeface="Calibri" panose="020F0502020204030204" pitchFamily="34" charset="0"/>
              </a:rPr>
              <a:t>,</a:t>
            </a:r>
            <a:r>
              <a:rPr lang="en-US" sz="2000" b="1" dirty="0" smtClean="0">
                <a:ea typeface="Calibri" panose="020F0502020204030204" pitchFamily="34" charset="0"/>
              </a:rPr>
              <a:t> </a:t>
            </a:r>
            <a:r>
              <a:rPr lang="en-US" sz="2000" b="1" dirty="0">
                <a:ea typeface="Calibri" panose="020F0502020204030204" pitchFamily="34" charset="0"/>
              </a:rPr>
              <a:t>CW </a:t>
            </a:r>
            <a:r>
              <a:rPr lang="en-US" sz="2000" b="1" dirty="0" smtClean="0">
                <a:ea typeface="Calibri" panose="020F0502020204030204" pitchFamily="34" charset="0"/>
              </a:rPr>
              <a:t>Shanahan, </a:t>
            </a:r>
            <a:r>
              <a:rPr lang="en-US" sz="2000" b="1" dirty="0">
                <a:ea typeface="Calibri" panose="020F0502020204030204" pitchFamily="34" charset="0"/>
              </a:rPr>
              <a:t>C </a:t>
            </a:r>
            <a:r>
              <a:rPr lang="en-US" sz="2000" b="1" dirty="0" smtClean="0">
                <a:ea typeface="Calibri" panose="020F0502020204030204" pitchFamily="34" charset="0"/>
              </a:rPr>
              <a:t>Root, </a:t>
            </a:r>
            <a:r>
              <a:rPr lang="en-US" sz="2000" b="1" dirty="0">
                <a:ea typeface="Calibri" panose="020F0502020204030204" pitchFamily="34" charset="0"/>
              </a:rPr>
              <a:t>C </a:t>
            </a:r>
            <a:r>
              <a:rPr lang="en-US" sz="2000" b="1" dirty="0" smtClean="0">
                <a:ea typeface="Calibri" panose="020F0502020204030204" pitchFamily="34" charset="0"/>
              </a:rPr>
              <a:t>Bridden, </a:t>
            </a:r>
            <a:r>
              <a:rPr lang="en-US" sz="2000" b="1" dirty="0">
                <a:ea typeface="Calibri" panose="020F0502020204030204" pitchFamily="34" charset="0"/>
              </a:rPr>
              <a:t>K </a:t>
            </a:r>
            <a:r>
              <a:rPr lang="en-US" sz="2000" b="1" dirty="0" smtClean="0">
                <a:ea typeface="Calibri" panose="020F0502020204030204" pitchFamily="34" charset="0"/>
              </a:rPr>
              <a:t>Outlaw, </a:t>
            </a:r>
            <a:r>
              <a:rPr lang="en-US" sz="2000" b="1" dirty="0">
                <a:ea typeface="Calibri" panose="020F0502020204030204" pitchFamily="34" charset="0"/>
              </a:rPr>
              <a:t>C </a:t>
            </a:r>
            <a:r>
              <a:rPr lang="en-US" sz="2000" b="1" dirty="0" smtClean="0">
                <a:ea typeface="Calibri" panose="020F0502020204030204" pitchFamily="34" charset="0"/>
              </a:rPr>
              <a:t>Abrams, </a:t>
            </a:r>
            <a:r>
              <a:rPr lang="en-US" sz="2000" b="1" dirty="0">
                <a:ea typeface="Calibri" panose="020F0502020204030204" pitchFamily="34" charset="0"/>
              </a:rPr>
              <a:t>J </a:t>
            </a:r>
            <a:r>
              <a:rPr lang="en-US" sz="2000" b="1" dirty="0" smtClean="0">
                <a:ea typeface="Calibri" panose="020F0502020204030204" pitchFamily="34" charset="0"/>
              </a:rPr>
              <a:t>Carroll, </a:t>
            </a:r>
            <a:r>
              <a:rPr lang="en-US" sz="2000" b="1" dirty="0">
                <a:ea typeface="Calibri" panose="020F0502020204030204" pitchFamily="34" charset="0"/>
              </a:rPr>
              <a:t>AY </a:t>
            </a:r>
            <a:r>
              <a:rPr lang="en-US" sz="2000" b="1" dirty="0" smtClean="0">
                <a:ea typeface="Calibri" panose="020F0502020204030204" pitchFamily="34" charset="0"/>
              </a:rPr>
              <a:t>Walley</a:t>
            </a:r>
            <a:r>
              <a:rPr lang="en-US" sz="2000" b="1" baseline="30000" dirty="0" smtClean="0">
                <a:ea typeface="Calibri" panose="020F0502020204030204" pitchFamily="34" charset="0"/>
              </a:rPr>
              <a:t>,</a:t>
            </a:r>
            <a:r>
              <a:rPr lang="en-US" sz="2000" b="1" dirty="0" smtClean="0">
                <a:ea typeface="Calibri" panose="020F0502020204030204" pitchFamily="34" charset="0"/>
              </a:rPr>
              <a:t> </a:t>
            </a:r>
            <a:r>
              <a:rPr lang="en-US" sz="2000" b="1" dirty="0">
                <a:ea typeface="Calibri" panose="020F0502020204030204" pitchFamily="34" charset="0"/>
              </a:rPr>
              <a:t>JH </a:t>
            </a:r>
            <a:r>
              <a:rPr lang="en-US" sz="2000" b="1" dirty="0" smtClean="0">
                <a:ea typeface="Calibri" panose="020F0502020204030204" pitchFamily="34" charset="0"/>
              </a:rPr>
              <a:t>Samet</a:t>
            </a:r>
            <a:endParaRPr lang="en-US" sz="20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@CarlosdelRio7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61" y="5099222"/>
            <a:ext cx="1685939" cy="870582"/>
          </a:xfrm>
          <a:prstGeom prst="rect">
            <a:avLst/>
          </a:prstGeom>
        </p:spPr>
      </p:pic>
      <p:pic>
        <p:nvPicPr>
          <p:cNvPr id="11" name="Picture 10" descr="Image result for BOSTON MEDICAL CENTER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55407"/>
            <a:ext cx="1380421" cy="684852"/>
          </a:xfrm>
          <a:prstGeom prst="rect">
            <a:avLst/>
          </a:prstGeom>
          <a:noFill/>
          <a:extLst/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12" y="134452"/>
            <a:ext cx="1292675" cy="70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4372" indent="-314372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Among people living with HIV (PLWH), chronic pain is highly prevalent and use of chronic opioid therapy (COT) is common</a:t>
            </a:r>
          </a:p>
          <a:p>
            <a:pPr marL="314372" indent="-314372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HIV providers’ practice often diverge from opioid prescribing guidelines</a:t>
            </a:r>
            <a:endParaRPr lang="en-US" dirty="0">
              <a:solidFill>
                <a:srgbClr val="FF0000"/>
              </a:solidFill>
            </a:endParaRPr>
          </a:p>
          <a:p>
            <a:pPr marL="314372" indent="-314372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It is unknown if system improvements to increase guideline concordance impacts satisfaction, confidence, or trust between patients and providers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920" y="1157313"/>
            <a:ext cx="10515600" cy="5194406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275"/>
              </a:spcBef>
              <a:spcAft>
                <a:spcPts val="236"/>
              </a:spcAft>
              <a:buNone/>
            </a:pPr>
            <a:r>
              <a:rPr lang="en-US" b="1" dirty="0" smtClean="0"/>
              <a:t>Design</a:t>
            </a:r>
            <a:r>
              <a:rPr lang="en-US" b="1" dirty="0"/>
              <a:t>: </a:t>
            </a:r>
            <a:r>
              <a:rPr lang="en-US" dirty="0"/>
              <a:t>2-arm cluster randomized trial of a collaborative care  intervention compared to standard practice</a:t>
            </a:r>
          </a:p>
          <a:p>
            <a:pPr marL="0" indent="0">
              <a:spcBef>
                <a:spcPts val="275"/>
              </a:spcBef>
              <a:spcAft>
                <a:spcPts val="236"/>
              </a:spcAft>
              <a:buNone/>
            </a:pPr>
            <a:r>
              <a:rPr lang="en-US" b="1" dirty="0" smtClean="0"/>
              <a:t>Participants</a:t>
            </a:r>
            <a:r>
              <a:rPr lang="en-US" b="1" dirty="0"/>
              <a:t>: </a:t>
            </a:r>
            <a:r>
              <a:rPr lang="en-US" dirty="0"/>
              <a:t>HIV care providers who prescribed COT recruited from 2 safety-net hospital-based HIV clinics in a 1:1 ratio and their patients through waiver of enrolled consent</a:t>
            </a:r>
          </a:p>
          <a:p>
            <a:pPr marL="0" indent="0">
              <a:spcBef>
                <a:spcPts val="275"/>
              </a:spcBef>
              <a:spcAft>
                <a:spcPts val="236"/>
              </a:spcAft>
              <a:buNone/>
            </a:pPr>
            <a:r>
              <a:rPr lang="en-US" b="1" dirty="0"/>
              <a:t>Intervention: </a:t>
            </a:r>
            <a:r>
              <a:rPr lang="en-US" dirty="0"/>
              <a:t>Nurse care manager with an electronic registry to manage patients, education and academic detailing, and access to addiction specialists</a:t>
            </a:r>
          </a:p>
          <a:p>
            <a:pPr marL="0" indent="0">
              <a:spcBef>
                <a:spcPts val="275"/>
              </a:spcBef>
              <a:spcAft>
                <a:spcPts val="236"/>
              </a:spcAft>
              <a:buNone/>
            </a:pPr>
            <a:r>
              <a:rPr lang="en-US" b="1" dirty="0"/>
              <a:t>Control: </a:t>
            </a:r>
            <a:r>
              <a:rPr lang="en-US" dirty="0"/>
              <a:t>Educational brochure</a:t>
            </a:r>
            <a:endParaRPr lang="en-US" b="1" dirty="0"/>
          </a:p>
          <a:p>
            <a:pPr marL="0" indent="0">
              <a:spcBef>
                <a:spcPts val="275"/>
              </a:spcBef>
              <a:buNone/>
            </a:pPr>
            <a:endParaRPr lang="en-US" b="1" dirty="0" smtClean="0"/>
          </a:p>
          <a:p>
            <a:pPr marL="0" indent="0">
              <a:spcBef>
                <a:spcPts val="275"/>
              </a:spcBef>
              <a:buNone/>
            </a:pPr>
            <a:r>
              <a:rPr lang="en-US" b="1" dirty="0" smtClean="0"/>
              <a:t>Primary </a:t>
            </a:r>
            <a:r>
              <a:rPr lang="en-US" b="1" dirty="0"/>
              <a:t>Outcome: </a:t>
            </a:r>
            <a:endParaRPr lang="en-US" dirty="0"/>
          </a:p>
          <a:p>
            <a:pPr lvl="1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Prescriber satisfaction managing COT at 12 </a:t>
            </a:r>
            <a:r>
              <a:rPr lang="en-US" dirty="0" err="1"/>
              <a:t>mo</a:t>
            </a:r>
            <a:r>
              <a:rPr lang="en-US" dirty="0"/>
              <a:t> (Scale 1-10)</a:t>
            </a:r>
            <a:r>
              <a:rPr lang="en-US" b="1" dirty="0"/>
              <a:t> </a:t>
            </a:r>
          </a:p>
          <a:p>
            <a:pPr>
              <a:spcBef>
                <a:spcPts val="275"/>
              </a:spcBef>
            </a:pPr>
            <a:endParaRPr lang="en-US" b="1" dirty="0" smtClean="0"/>
          </a:p>
          <a:p>
            <a:pPr>
              <a:spcBef>
                <a:spcPts val="275"/>
              </a:spcBef>
            </a:pPr>
            <a:r>
              <a:rPr lang="en-US" b="1" dirty="0" smtClean="0"/>
              <a:t>Secondary </a:t>
            </a:r>
            <a:r>
              <a:rPr lang="en-US" b="1" dirty="0"/>
              <a:t>Outcomes:</a:t>
            </a:r>
          </a:p>
          <a:p>
            <a:pPr lvl="1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Prescriber confidence managing COT at 12 </a:t>
            </a:r>
            <a:r>
              <a:rPr lang="en-US" dirty="0" err="1"/>
              <a:t>mo</a:t>
            </a:r>
            <a:r>
              <a:rPr lang="en-US" dirty="0"/>
              <a:t> (Scale 1-10</a:t>
            </a:r>
            <a:r>
              <a:rPr lang="en-US" dirty="0" smtClean="0"/>
              <a:t>)	</a:t>
            </a:r>
            <a:endParaRPr lang="en-US" dirty="0"/>
          </a:p>
          <a:p>
            <a:pPr lvl="1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Patient satisfaction with pain management  at 12 </a:t>
            </a:r>
            <a:r>
              <a:rPr lang="en-US" dirty="0" err="1"/>
              <a:t>mo</a:t>
            </a:r>
            <a:r>
              <a:rPr lang="en-US" dirty="0"/>
              <a:t> (Binary, top vs lower 3 quartiles)</a:t>
            </a:r>
          </a:p>
          <a:p>
            <a:pPr lvl="1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Patient trust in provider at 12 </a:t>
            </a:r>
            <a:r>
              <a:rPr lang="en-US" dirty="0" err="1"/>
              <a:t>mo</a:t>
            </a:r>
            <a:r>
              <a:rPr lang="en-US" dirty="0"/>
              <a:t> (Binary, top vs. lower 3 quartiles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3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45" y="1417639"/>
            <a:ext cx="1069104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75"/>
              </a:spcBef>
              <a:spcAft>
                <a:spcPts val="236"/>
              </a:spcAft>
              <a:buNone/>
            </a:pPr>
            <a:r>
              <a:rPr lang="en-US" dirty="0"/>
              <a:t>Among intervention providers, at 12 months: </a:t>
            </a:r>
          </a:p>
          <a:p>
            <a:pPr marL="874713" indent="-395288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The adjusted mean </a:t>
            </a:r>
            <a:r>
              <a:rPr lang="en-US" i="1" dirty="0"/>
              <a:t>satisfaction </a:t>
            </a:r>
            <a:r>
              <a:rPr lang="en-US" dirty="0"/>
              <a:t>with managing COT was not significantly different (1.11 points higher, p=0.06) than controls</a:t>
            </a:r>
          </a:p>
          <a:p>
            <a:pPr marL="874713" indent="-395288">
              <a:spcBef>
                <a:spcPts val="275"/>
              </a:spcBef>
              <a:spcAft>
                <a:spcPts val="236"/>
              </a:spcAft>
            </a:pPr>
            <a:r>
              <a:rPr lang="en-US" dirty="0"/>
              <a:t>The adjusted mean </a:t>
            </a:r>
            <a:r>
              <a:rPr lang="en-US" i="1" dirty="0"/>
              <a:t>confidence</a:t>
            </a:r>
            <a:r>
              <a:rPr lang="en-US" dirty="0"/>
              <a:t> in managing COT was 1.01 points higher (p=0.04) than controls</a:t>
            </a:r>
          </a:p>
          <a:p>
            <a:pPr marL="26987" indent="0">
              <a:spcBef>
                <a:spcPts val="275"/>
              </a:spcBef>
              <a:spcAft>
                <a:spcPts val="236"/>
              </a:spcAft>
              <a:buNone/>
            </a:pPr>
            <a:endParaRPr lang="en-US" dirty="0" smtClean="0"/>
          </a:p>
          <a:p>
            <a:pPr marL="26987" indent="0">
              <a:spcBef>
                <a:spcPts val="275"/>
              </a:spcBef>
              <a:spcAft>
                <a:spcPts val="236"/>
              </a:spcAft>
              <a:buNone/>
            </a:pPr>
            <a:r>
              <a:rPr lang="en-US" dirty="0" smtClean="0"/>
              <a:t>Among </a:t>
            </a:r>
            <a:r>
              <a:rPr lang="en-US" dirty="0"/>
              <a:t>patients of intervention prescribers, there was no significant difference in </a:t>
            </a:r>
            <a:r>
              <a:rPr lang="en-US" i="1" dirty="0"/>
              <a:t>patient satisfaction</a:t>
            </a:r>
            <a:r>
              <a:rPr lang="en-US" dirty="0"/>
              <a:t> with pain management (AOR 1.17, p=0.72) nor </a:t>
            </a:r>
            <a:r>
              <a:rPr lang="en-US" i="1" dirty="0"/>
              <a:t>trust </a:t>
            </a:r>
            <a:r>
              <a:rPr lang="en-US" dirty="0"/>
              <a:t>in prescriber (AOR 1.63, p=0.30)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6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75335" y="914402"/>
          <a:ext cx="9197788" cy="5179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5425">
                  <a:extLst>
                    <a:ext uri="{9D8B030D-6E8A-4147-A177-3AD203B41FA5}">
                      <a16:colId xmlns:a16="http://schemas.microsoft.com/office/drawing/2014/main" val="273457879"/>
                    </a:ext>
                  </a:extLst>
                </a:gridCol>
                <a:gridCol w="3901418">
                  <a:extLst>
                    <a:ext uri="{9D8B030D-6E8A-4147-A177-3AD203B41FA5}">
                      <a16:colId xmlns:a16="http://schemas.microsoft.com/office/drawing/2014/main" val="991969039"/>
                    </a:ext>
                  </a:extLst>
                </a:gridCol>
                <a:gridCol w="2600945">
                  <a:extLst>
                    <a:ext uri="{9D8B030D-6E8A-4147-A177-3AD203B41FA5}">
                      <a16:colId xmlns:a16="http://schemas.microsoft.com/office/drawing/2014/main" val="1464726957"/>
                    </a:ext>
                  </a:extLst>
                </a:gridCol>
              </a:tblGrid>
              <a:tr h="674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Study Outcome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Adjusted Mean Difference (95% CI)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extLst>
                  <a:ext uri="{0D108BD9-81ED-4DB2-BD59-A6C34878D82A}">
                    <a16:rowId xmlns:a16="http://schemas.microsoft.com/office/drawing/2014/main" val="1215701783"/>
                  </a:ext>
                </a:extLst>
              </a:tr>
              <a:tr h="1133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Provider satisfaction</a:t>
                      </a:r>
                      <a:r>
                        <a:rPr lang="en-US" sz="2000" baseline="30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1.11 (-0.04 – 2.26)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0.059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extLst>
                  <a:ext uri="{0D108BD9-81ED-4DB2-BD59-A6C34878D82A}">
                    <a16:rowId xmlns:a16="http://schemas.microsoft.com/office/drawing/2014/main" val="282840328"/>
                  </a:ext>
                </a:extLst>
              </a:tr>
              <a:tr h="910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Provider confidence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1.01  (0.05 – 1.96)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0.039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extLst>
                  <a:ext uri="{0D108BD9-81ED-4DB2-BD59-A6C34878D82A}">
                    <a16:rowId xmlns:a16="http://schemas.microsoft.com/office/drawing/2014/main" val="322053535"/>
                  </a:ext>
                </a:extLst>
              </a:tr>
              <a:tr h="79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Adjusted Odds Ratio (95% CI)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extLst>
                  <a:ext uri="{0D108BD9-81ED-4DB2-BD59-A6C34878D82A}">
                    <a16:rowId xmlns:a16="http://schemas.microsoft.com/office/drawing/2014/main" val="1041495372"/>
                  </a:ext>
                </a:extLst>
              </a:tr>
              <a:tr h="7926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Patient satisfaction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1.17 (0.50 – 2.76)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0.72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extLst>
                  <a:ext uri="{0D108BD9-81ED-4DB2-BD59-A6C34878D82A}">
                    <a16:rowId xmlns:a16="http://schemas.microsoft.com/office/drawing/2014/main" val="2171652974"/>
                  </a:ext>
                </a:extLst>
              </a:tr>
              <a:tr h="875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Patient trust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1.63  (0.65 – 4.09)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0.30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/>
                </a:tc>
                <a:extLst>
                  <a:ext uri="{0D108BD9-81ED-4DB2-BD59-A6C34878D82A}">
                    <a16:rowId xmlns:a16="http://schemas.microsoft.com/office/drawing/2014/main" val="243794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41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Georgia"/>
                <a:cs typeface="Georgia"/>
              </a:rPr>
              <a:t>An HIV primary care program for chronic opioid therapy guideline concordance improved prescriber confidence, without negatively impacting prescriber satisfaction, patient satisfaction with pain management or patient trust in provider.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7174471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15152</TotalTime>
  <Words>408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Georgia</vt:lpstr>
      <vt:lpstr>Raleway</vt:lpstr>
      <vt:lpstr>Times New Roman</vt:lpstr>
      <vt:lpstr>AIDS 2016_Template</vt:lpstr>
      <vt:lpstr>Targeting Effective Analgesia in Clinics for HIV (TEACH): a Randomized Controlled Trial (RCT) to Improve Satisfaction, Confidence, and Trust around Chronic Opioid Therapy in HIV Care </vt:lpstr>
      <vt:lpstr>Background</vt:lpstr>
      <vt:lpstr>Methods</vt:lpstr>
      <vt:lpstr>Results</vt:lpstr>
      <vt:lpstr>PowerPoint Presentation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Del Rio, Carlos</cp:lastModifiedBy>
  <cp:revision>46</cp:revision>
  <cp:lastPrinted>2017-01-16T15:31:13Z</cp:lastPrinted>
  <dcterms:created xsi:type="dcterms:W3CDTF">2017-01-13T09:09:35Z</dcterms:created>
  <dcterms:modified xsi:type="dcterms:W3CDTF">2019-07-22T15:30:43Z</dcterms:modified>
</cp:coreProperties>
</file>